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551D7-1C78-E14B-8FC0-E97B4F455FB2}"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418FE-1887-6947-AA4C-297262D6291B}" type="slidenum">
              <a:rPr lang="en-US" smtClean="0"/>
              <a:t>‹#›</a:t>
            </a:fld>
            <a:endParaRPr lang="en-US"/>
          </a:p>
        </p:txBody>
      </p:sp>
    </p:spTree>
    <p:extLst>
      <p:ext uri="{BB962C8B-B14F-4D97-AF65-F5344CB8AC3E}">
        <p14:creationId xmlns:p14="http://schemas.microsoft.com/office/powerpoint/2010/main" val="24960652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increase in per acre yield increases the supply of cotton, and that lowers the market price. Because we assume the demand for cotton is inelastic, the lower price leads to a lower total revenue (the gains in revenue from the increased quantity sold are more than offset by loses of revenue due to the lower price). The cotton farmers will be worse off.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1FE418FE-1887-6947-AA4C-297262D6291B}" type="slidenum">
              <a:rPr lang="en-US" smtClean="0"/>
              <a:t>15</a:t>
            </a:fld>
            <a:endParaRPr lang="en-US"/>
          </a:p>
        </p:txBody>
      </p:sp>
    </p:spTree>
    <p:extLst>
      <p:ext uri="{BB962C8B-B14F-4D97-AF65-F5344CB8AC3E}">
        <p14:creationId xmlns:p14="http://schemas.microsoft.com/office/powerpoint/2010/main" val="359788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EEC82-3100-FC4E-8303-14AD8D0262B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79044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EEC82-3100-FC4E-8303-14AD8D0262B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341668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EEC82-3100-FC4E-8303-14AD8D0262B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300068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EEC82-3100-FC4E-8303-14AD8D0262B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267944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EEC82-3100-FC4E-8303-14AD8D0262B0}" type="datetimeFigureOut">
              <a:rPr lang="en-US" smtClean="0"/>
              <a:t>1/25/17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376433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4EEC82-3100-FC4E-8303-14AD8D0262B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327993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EEC82-3100-FC4E-8303-14AD8D0262B0}" type="datetimeFigureOut">
              <a:rPr lang="en-US" smtClean="0"/>
              <a:t>1/25/17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426799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4EEC82-3100-FC4E-8303-14AD8D0262B0}" type="datetimeFigureOut">
              <a:rPr lang="en-US" smtClean="0"/>
              <a:t>1/25/17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341780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EEC82-3100-FC4E-8303-14AD8D0262B0}" type="datetimeFigureOut">
              <a:rPr lang="en-US" smtClean="0"/>
              <a:t>1/25/17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295119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EEC82-3100-FC4E-8303-14AD8D0262B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205739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EEC82-3100-FC4E-8303-14AD8D0262B0}" type="datetimeFigureOut">
              <a:rPr lang="en-US" smtClean="0"/>
              <a:t>1/25/17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CC31A-5939-494A-86CA-66EB8554AA54}" type="slidenum">
              <a:rPr lang="en-US" smtClean="0"/>
              <a:t>‹#›</a:t>
            </a:fld>
            <a:endParaRPr lang="en-US"/>
          </a:p>
        </p:txBody>
      </p:sp>
    </p:spTree>
    <p:extLst>
      <p:ext uri="{BB962C8B-B14F-4D97-AF65-F5344CB8AC3E}">
        <p14:creationId xmlns:p14="http://schemas.microsoft.com/office/powerpoint/2010/main" val="6123283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EEC82-3100-FC4E-8303-14AD8D0262B0}" type="datetimeFigureOut">
              <a:rPr lang="en-US" smtClean="0"/>
              <a:t>1/25/17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CC31A-5939-494A-86CA-66EB8554AA54}" type="slidenum">
              <a:rPr lang="en-US" smtClean="0"/>
              <a:t>‹#›</a:t>
            </a:fld>
            <a:endParaRPr lang="en-US"/>
          </a:p>
        </p:txBody>
      </p:sp>
    </p:spTree>
    <p:extLst>
      <p:ext uri="{BB962C8B-B14F-4D97-AF65-F5344CB8AC3E}">
        <p14:creationId xmlns:p14="http://schemas.microsoft.com/office/powerpoint/2010/main" val="1944333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4.xml"/><Relationship Id="rId2"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8.xml"/><Relationship Id="rId2"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4" Type="http://schemas.openxmlformats.org/officeDocument/2006/relationships/tags" Target="../tags/tag4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2.xml"/><Relationship Id="rId2" Type="http://schemas.openxmlformats.org/officeDocument/2006/relationships/tags" Target="../tags/tag43.xml"/></Relationships>
</file>

<file path=ppt/slides/_rels/slide13.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tags" Target="../tags/tag4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46.xml"/><Relationship Id="rId2"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50.xml"/><Relationship Id="rId2" Type="http://schemas.openxmlformats.org/officeDocument/2006/relationships/tags" Target="../tags/tag51.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2.png"/><Relationship Id="rId1" Type="http://schemas.openxmlformats.org/officeDocument/2006/relationships/tags" Target="../tags/tag54.xml"/><Relationship Id="rId2"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6.xml"/><Relationship Id="rId2"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slideLayout" Target="../slideLayouts/slideLayout2.xml"/><Relationship Id="rId6" Type="http://schemas.openxmlformats.org/officeDocument/2006/relationships/image" Target="../media/image2.pn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18.xml"/><Relationship Id="rId2"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2.xml"/><Relationship Id="rId2" Type="http://schemas.openxmlformats.org/officeDocument/2006/relationships/tags" Target="../tags/tag23.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26.xml"/><Relationship Id="rId2"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7" name="Picture 6" descr="Screen Shot 2017-01-25 at 4.49.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399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Suppose the price of a Snickers bar is reduced from $1.65 to $1.35, and as a result the quantity demanded increases from 1,400 to 1,600. Using the midpoint method, the price elasticity of demand for Snickers in the given price range is</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2/15.</a:t>
            </a:r>
          </a:p>
          <a:p>
            <a:pPr marL="514350" indent="-514350">
              <a:buFont typeface="Arial" charset="0"/>
              <a:buAutoNum type="alphaUcPeriod"/>
            </a:pPr>
            <a:r>
              <a:rPr lang="en-US" altLang="en-US" smtClean="0">
                <a:ea typeface="MS PGothic" charset="-128"/>
              </a:rPr>
              <a:t>3/15.</a:t>
            </a:r>
          </a:p>
          <a:p>
            <a:pPr marL="514350" indent="-514350">
              <a:buFont typeface="Arial" charset="0"/>
              <a:buAutoNum type="alphaUcPeriod"/>
            </a:pPr>
            <a:r>
              <a:rPr lang="en-US" altLang="en-US" smtClean="0">
                <a:ea typeface="MS PGothic" charset="-128"/>
              </a:rPr>
              <a:t>2/3.</a:t>
            </a:r>
          </a:p>
          <a:p>
            <a:pPr marL="514350" indent="-514350">
              <a:buFont typeface="Arial" charset="0"/>
              <a:buAutoNum type="alphaUcPeriod"/>
            </a:pPr>
            <a:r>
              <a:rPr lang="en-US" altLang="en-US" smtClean="0">
                <a:ea typeface="MS PGothic" charset="-128"/>
              </a:rPr>
              <a:t>3/2.</a:t>
            </a:r>
            <a:endParaRPr lang="en-US" altLang="en-US" dirty="0">
              <a:ea typeface="MS PGothic" charset="-128"/>
            </a:endParaRPr>
          </a:p>
        </p:txBody>
      </p:sp>
      <p:pic>
        <p:nvPicPr>
          <p:cNvPr id="4" name="TPChart" descr="6B39350AB3B94ED6998BD0C454AF716FChart2017012522023017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2850049"/>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000" dirty="0" smtClean="0">
                <a:ea typeface="MS PGothic" charset="-128"/>
              </a:rPr>
              <a:t>The athletic director of State U suggests that the university should reduce ticket prices to its football games in order to increase both attendance and revenue from ticket sales. Economic theory predicts that, for a price elastic demand, this price reduction would</a:t>
            </a:r>
            <a:endParaRPr lang="en-US" altLang="en-US" sz="20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fontScale="92500" lnSpcReduction="10000"/>
          </a:bodyPr>
          <a:lstStyle/>
          <a:p>
            <a:pPr marL="514350" indent="-514350">
              <a:buFont typeface="Arial" charset="0"/>
              <a:buAutoNum type="alphaUcPeriod"/>
            </a:pPr>
            <a:r>
              <a:rPr lang="en-US" altLang="en-US" smtClean="0">
                <a:ea typeface="MS PGothic" charset="-128"/>
              </a:rPr>
              <a:t>have no effect on attendance and increase revenue.</a:t>
            </a:r>
          </a:p>
          <a:p>
            <a:pPr marL="514350" indent="-514350">
              <a:buFont typeface="Arial" charset="0"/>
              <a:buAutoNum type="alphaUcPeriod"/>
            </a:pPr>
            <a:r>
              <a:rPr lang="en-US" altLang="en-US" smtClean="0">
                <a:ea typeface="MS PGothic" charset="-128"/>
              </a:rPr>
              <a:t>decrease attendance and increase revenue.</a:t>
            </a:r>
          </a:p>
          <a:p>
            <a:pPr marL="514350" indent="-514350">
              <a:buFont typeface="Arial" charset="0"/>
              <a:buAutoNum type="alphaUcPeriod"/>
            </a:pPr>
            <a:r>
              <a:rPr lang="en-US" altLang="en-US" smtClean="0">
                <a:ea typeface="MS PGothic" charset="-128"/>
              </a:rPr>
              <a:t>increase attendance and increase revenue.</a:t>
            </a:r>
          </a:p>
          <a:p>
            <a:pPr marL="514350" indent="-514350">
              <a:buFont typeface="Arial" charset="0"/>
              <a:buAutoNum type="alphaUcPeriod"/>
            </a:pPr>
            <a:r>
              <a:rPr lang="en-US" altLang="en-US" smtClean="0">
                <a:ea typeface="MS PGothic" charset="-128"/>
              </a:rPr>
              <a:t>increase attendance and decrease revenue.</a:t>
            </a:r>
            <a:endParaRPr lang="en-US" altLang="en-US" dirty="0">
              <a:ea typeface="MS PGothic" charset="-128"/>
            </a:endParaRPr>
          </a:p>
        </p:txBody>
      </p:sp>
      <p:pic>
        <p:nvPicPr>
          <p:cNvPr id="4" name="TPChart" descr="B53025BA57AE4DA2AB5F85005963ABF0Chart20170125220231176.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32080" y="3930226"/>
            <a:ext cx="406400" cy="4064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400" dirty="0" smtClean="0">
                <a:ea typeface="MS PGothic" charset="-128"/>
              </a:rPr>
              <a:t>The price elasticity of demand for gasoline has been estimated to be 0.2 for a 3-month time period.  During that time period, how will an increase in the supply of gasoline affect the total revenues of sellers of gasoline?</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lnSpcReduction="10000"/>
          </a:bodyPr>
          <a:lstStyle/>
          <a:p>
            <a:pPr marL="514350" indent="-514350">
              <a:buFont typeface="Arial" charset="0"/>
              <a:buAutoNum type="alphaUcPeriod"/>
            </a:pPr>
            <a:r>
              <a:rPr lang="en-US" altLang="en-US" smtClean="0">
                <a:ea typeface="MS PGothic" charset="-128"/>
              </a:rPr>
              <a:t>Total revenues will rise.</a:t>
            </a:r>
          </a:p>
          <a:p>
            <a:pPr marL="514350" indent="-514350">
              <a:buFont typeface="Arial" charset="0"/>
              <a:buAutoNum type="alphaUcPeriod"/>
            </a:pPr>
            <a:r>
              <a:rPr lang="en-US" altLang="en-US" smtClean="0">
                <a:ea typeface="MS PGothic" charset="-128"/>
              </a:rPr>
              <a:t>Total revenues will fall.</a:t>
            </a:r>
          </a:p>
          <a:p>
            <a:pPr marL="514350" indent="-514350">
              <a:buFont typeface="Arial" charset="0"/>
              <a:buAutoNum type="alphaUcPeriod"/>
            </a:pPr>
            <a:r>
              <a:rPr lang="en-US" altLang="en-US" smtClean="0">
                <a:ea typeface="MS PGothic" charset="-128"/>
              </a:rPr>
              <a:t>Total revenues will not change.</a:t>
            </a:r>
          </a:p>
          <a:p>
            <a:pPr marL="514350" indent="-514350">
              <a:buFont typeface="Arial" charset="0"/>
              <a:buAutoNum type="alphaUcPeriod"/>
            </a:pPr>
            <a:r>
              <a:rPr lang="en-US" altLang="en-US" smtClean="0">
                <a:ea typeface="MS PGothic" charset="-128"/>
              </a:rPr>
              <a:t>The effect on total revenue cannot be predicted.</a:t>
            </a:r>
            <a:endParaRPr lang="en-US" altLang="en-US" dirty="0">
              <a:ea typeface="MS PGothic" charset="-128"/>
            </a:endParaRPr>
          </a:p>
        </p:txBody>
      </p:sp>
      <p:pic>
        <p:nvPicPr>
          <p:cNvPr id="4" name="TPChart" descr="B4881E62F14A46A29C509F9D91ED5747Chart2017012522023218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01600" y="2671911"/>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2800" dirty="0" smtClean="0">
                <a:ea typeface="MS PGothic" charset="-128"/>
              </a:rPr>
              <a:t>Last year Ashley bought 6 pairs of shoes when her income was $40,000. This year her income is $50,000, and she purchased 10 pairs of shoes. Ashley’s</a:t>
            </a:r>
            <a:endParaRPr lang="en-US" altLang="en-US" sz="28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lnSpcReduction="10000"/>
          </a:bodyPr>
          <a:lstStyle/>
          <a:p>
            <a:pPr marL="514350" indent="-514350">
              <a:buFont typeface="Arial" charset="0"/>
              <a:buAutoNum type="alphaUcPeriod"/>
            </a:pPr>
            <a:r>
              <a:rPr lang="en-US" altLang="en-US" smtClean="0">
                <a:ea typeface="MS PGothic" charset="-128"/>
              </a:rPr>
              <a:t>income elasticity of shoes is positive.</a:t>
            </a:r>
          </a:p>
          <a:p>
            <a:pPr marL="514350" indent="-514350">
              <a:buFont typeface="Arial" charset="0"/>
              <a:buAutoNum type="alphaUcPeriod"/>
            </a:pPr>
            <a:r>
              <a:rPr lang="en-US" altLang="en-US" smtClean="0">
                <a:ea typeface="MS PGothic" charset="-128"/>
              </a:rPr>
              <a:t>income elasticity of shoes is negative.</a:t>
            </a:r>
          </a:p>
          <a:p>
            <a:pPr marL="514350" indent="-514350">
              <a:buFont typeface="Arial" charset="0"/>
              <a:buAutoNum type="alphaUcPeriod"/>
            </a:pPr>
            <a:r>
              <a:rPr lang="en-US" altLang="en-US" smtClean="0">
                <a:ea typeface="MS PGothic" charset="-128"/>
              </a:rPr>
              <a:t>price elasticity of demand for shoes is less than 1.</a:t>
            </a:r>
          </a:p>
          <a:p>
            <a:pPr marL="514350" indent="-514350">
              <a:buFont typeface="Arial" charset="0"/>
              <a:buAutoNum type="alphaUcPeriod"/>
            </a:pPr>
            <a:r>
              <a:rPr lang="en-US" altLang="en-US" smtClean="0">
                <a:ea typeface="MS PGothic" charset="-128"/>
              </a:rPr>
              <a:t>Both a and c are correct.</a:t>
            </a:r>
            <a:endParaRPr lang="en-US" altLang="en-US" dirty="0">
              <a:ea typeface="MS PGothic" charset="-128"/>
            </a:endParaRPr>
          </a:p>
        </p:txBody>
      </p:sp>
      <p:pic>
        <p:nvPicPr>
          <p:cNvPr id="4" name="TPChart" descr="E4CFA5C4A7E849A6932C9C986540ED65Chart2017012522023318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01600" y="1794087"/>
            <a:ext cx="444500" cy="4445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The cross-price elasticity of demand between golf balls and golf clubs is</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positive.</a:t>
            </a:r>
          </a:p>
          <a:p>
            <a:pPr marL="514350" indent="-514350">
              <a:buFont typeface="Arial" charset="0"/>
              <a:buAutoNum type="alphaUcPeriod"/>
            </a:pPr>
            <a:r>
              <a:rPr lang="en-US" altLang="en-US" smtClean="0">
                <a:ea typeface="MS PGothic" charset="-128"/>
              </a:rPr>
              <a:t>negative.</a:t>
            </a:r>
          </a:p>
          <a:p>
            <a:pPr marL="514350" indent="-514350">
              <a:buFont typeface="Arial" charset="0"/>
              <a:buAutoNum type="alphaUcPeriod"/>
            </a:pPr>
            <a:r>
              <a:rPr lang="en-US" altLang="en-US" smtClean="0">
                <a:ea typeface="MS PGothic" charset="-128"/>
              </a:rPr>
              <a:t>zero.</a:t>
            </a:r>
          </a:p>
          <a:p>
            <a:pPr marL="514350" indent="-514350">
              <a:buFont typeface="Arial" charset="0"/>
              <a:buAutoNum type="alphaUcPeriod"/>
            </a:pPr>
            <a:r>
              <a:rPr lang="en-US" altLang="en-US" smtClean="0">
                <a:ea typeface="MS PGothic" charset="-128"/>
              </a:rPr>
              <a:t>one.</a:t>
            </a:r>
            <a:endParaRPr lang="en-US" altLang="en-US" dirty="0">
              <a:ea typeface="MS PGothic" charset="-128"/>
            </a:endParaRPr>
          </a:p>
        </p:txBody>
      </p:sp>
      <p:pic>
        <p:nvPicPr>
          <p:cNvPr id="4" name="TPChart" descr="BDA1CD02CACE4392A6215D12BB3AAD14Chart20170125220235118.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sz="2400" dirty="0" smtClean="0">
                <a:latin typeface="Calibri" charset="0"/>
                <a:ea typeface="MS PGothic" charset="0"/>
              </a:rPr>
              <a:t>A combination of great weather and beneficial scientific discoveries lead to a doubling of the per acre yield in cotton fields. Assume the demand for cotton is inelastic. Will the cotton farmers be better off?</a:t>
            </a:r>
            <a:endParaRPr lang="en-US" altLang="en-US" sz="24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dirty="0" smtClean="0">
                <a:ea typeface="MS PGothic" charset="-128"/>
              </a:rPr>
              <a:t>Yes</a:t>
            </a:r>
          </a:p>
          <a:p>
            <a:pPr marL="514350" indent="-514350">
              <a:buFont typeface="Arial" charset="0"/>
              <a:buAutoNum type="alphaUcPeriod"/>
            </a:pPr>
            <a:r>
              <a:rPr lang="en-US" altLang="en-US" dirty="0" smtClean="0">
                <a:ea typeface="MS PGothic" charset="-128"/>
              </a:rPr>
              <a:t>No</a:t>
            </a:r>
          </a:p>
        </p:txBody>
      </p:sp>
      <p:pic>
        <p:nvPicPr>
          <p:cNvPr id="4" name="TPChart" descr="940F2F44D8E34349947AE2706AF97647Chart20170125220234195.png"/>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2301866"/>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Autofit/>
          </a:bodyPr>
          <a:lstStyle/>
          <a:p>
            <a:pPr eaLnBrk="1" hangingPunct="1"/>
            <a:r>
              <a:rPr lang="en-US" altLang="en-US" sz="3200" dirty="0" smtClean="0">
                <a:ea typeface="MS PGothic" charset="-128"/>
              </a:rPr>
              <a:t>The price elasticity of supply measures how much the quantity supplied of good X responds to changes in the price of good X.</a:t>
            </a:r>
            <a:endParaRPr lang="en-US" altLang="en-US" sz="3200" dirty="0">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92C0337B27554F998A98D918243860F8Chart2017012522022200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If farmers become more productive in growing wheat, total revenue of wheat farmers will rise.</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9C786DCBD5154DA893B8124A99F969C5Chart20170125220223321.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A demand curve with a price elasticity of zero is a horizontal line.</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E9B2C8759FD549FE9F41B56A9D44EAC4Chart20170125220224265.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226483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p:txBody>
          <a:bodyPr>
            <a:normAutofit fontScale="90000"/>
          </a:bodyPr>
          <a:lstStyle/>
          <a:p>
            <a:pPr eaLnBrk="1" hangingPunct="1"/>
            <a:r>
              <a:rPr lang="en-US" altLang="en-US" smtClean="0">
                <a:ea typeface="MS PGothic" charset="-128"/>
              </a:rPr>
              <a:t>A vertical supply curve has a price elasticity of zero.</a:t>
            </a:r>
            <a:endParaRPr lang="en-US" altLang="en-US">
              <a:ea typeface="MS PGothic" charset="-128"/>
            </a:endParaRPr>
          </a:p>
        </p:txBody>
      </p:sp>
      <p:sp>
        <p:nvSpPr>
          <p:cNvPr id="2051" name="TPAnswers"/>
          <p:cNvSpPr>
            <a:spLocks noGrp="1"/>
          </p:cNvSpPr>
          <p:nvPr>
            <p:ph idx="1"/>
            <p:custDataLst>
              <p:tags r:id="rId2"/>
            </p:custDataLst>
          </p:nvPr>
        </p:nvSpPr>
        <p:spPr>
          <a:xfrm>
            <a:off x="457200" y="1600200"/>
            <a:ext cx="4114800" cy="4525963"/>
          </a:xfrm>
        </p:spPr>
        <p:txBody>
          <a:bodyPr>
            <a:normAutofit/>
          </a:bodyPr>
          <a:lstStyle/>
          <a:p>
            <a:pPr marL="514350" indent="-514350" eaLnBrk="1" hangingPunct="1">
              <a:buFont typeface="Arial" charset="0"/>
              <a:buAutoNum type="alphaUcPeriod"/>
            </a:pPr>
            <a:r>
              <a:rPr lang="en-US" altLang="en-US" smtClean="0">
                <a:ea typeface="MS PGothic" charset="-128"/>
              </a:rPr>
              <a:t>True</a:t>
            </a:r>
          </a:p>
          <a:p>
            <a:pPr marL="514350" indent="-514350" eaLnBrk="1" hangingPunct="1">
              <a:buFont typeface="Arial" charset="0"/>
              <a:buAutoNum type="alphaUcPeriod"/>
            </a:pPr>
            <a:r>
              <a:rPr lang="en-US" altLang="en-US" smtClean="0">
                <a:ea typeface="MS PGothic" charset="-128"/>
              </a:rPr>
              <a:t>False</a:t>
            </a:r>
            <a:endParaRPr lang="en-US" altLang="en-US" dirty="0">
              <a:ea typeface="MS PGothic" charset="-128"/>
            </a:endParaRPr>
          </a:p>
        </p:txBody>
      </p:sp>
      <p:pic>
        <p:nvPicPr>
          <p:cNvPr id="4" name="TPChart" descr="B1ABC66899EA4D5D815F6F675725C976Chart20170125220225197.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42240" y="1777153"/>
            <a:ext cx="393700" cy="393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Which of the following goods would have the least elastic demand?</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lnSpcReduction="10000"/>
          </a:bodyPr>
          <a:lstStyle/>
          <a:p>
            <a:pPr marL="514350" indent="-514350">
              <a:buFont typeface="Arial" charset="0"/>
              <a:buAutoNum type="alphaUcPeriod"/>
            </a:pPr>
            <a:r>
              <a:rPr lang="en-US" altLang="en-US" smtClean="0">
                <a:ea typeface="MS PGothic" charset="-128"/>
              </a:rPr>
              <a:t>milk</a:t>
            </a:r>
          </a:p>
          <a:p>
            <a:pPr marL="514350" indent="-514350">
              <a:buFont typeface="Arial" charset="0"/>
              <a:buAutoNum type="alphaUcPeriod"/>
            </a:pPr>
            <a:r>
              <a:rPr lang="en-US" altLang="en-US" smtClean="0">
                <a:ea typeface="MS PGothic" charset="-128"/>
              </a:rPr>
              <a:t>2% milk</a:t>
            </a:r>
          </a:p>
          <a:p>
            <a:pPr marL="514350" indent="-514350">
              <a:buFont typeface="Arial" charset="0"/>
              <a:buAutoNum type="alphaUcPeriod"/>
            </a:pPr>
            <a:r>
              <a:rPr lang="en-US" altLang="en-US" smtClean="0">
                <a:ea typeface="MS PGothic" charset="-128"/>
              </a:rPr>
              <a:t>chocolate milk</a:t>
            </a:r>
          </a:p>
          <a:p>
            <a:pPr marL="514350" indent="-514350">
              <a:buFont typeface="Arial" charset="0"/>
              <a:buAutoNum type="alphaUcPeriod"/>
            </a:pPr>
            <a:r>
              <a:rPr lang="en-US" altLang="en-US" smtClean="0">
                <a:ea typeface="MS PGothic" charset="-128"/>
              </a:rPr>
              <a:t>Because each example describes milk, the price elasticity of demand will be the same for each good.</a:t>
            </a:r>
            <a:endParaRPr lang="en-US" altLang="en-US" dirty="0">
              <a:ea typeface="MS PGothic" charset="-128"/>
            </a:endParaRPr>
          </a:p>
        </p:txBody>
      </p:sp>
      <p:pic>
        <p:nvPicPr>
          <p:cNvPr id="4" name="TPChart" descr="0BBF1366820E4FA48DF84128F805FCDDChart2017012522022611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172720" y="1764453"/>
            <a:ext cx="355600" cy="355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Which of the following statements is correct?</a:t>
            </a:r>
            <a:endParaRPr lang="en-US" altLang="en-US">
              <a:ea typeface="MS PGothic" charset="-128"/>
            </a:endParaRPr>
          </a:p>
        </p:txBody>
      </p:sp>
      <p:sp>
        <p:nvSpPr>
          <p:cNvPr id="13314" name="TPAnswers"/>
          <p:cNvSpPr>
            <a:spLocks noGrp="1"/>
          </p:cNvSpPr>
          <p:nvPr>
            <p:ph idx="1"/>
            <p:custDataLst>
              <p:tags r:id="rId2"/>
            </p:custDataLst>
          </p:nvPr>
        </p:nvSpPr>
        <p:spPr>
          <a:xfrm>
            <a:off x="457200" y="2217737"/>
            <a:ext cx="4114800" cy="4525963"/>
          </a:xfrm>
        </p:spPr>
        <p:txBody>
          <a:bodyPr>
            <a:normAutofit fontScale="70000" lnSpcReduction="20000"/>
          </a:bodyPr>
          <a:lstStyle/>
          <a:p>
            <a:pPr marL="514350" indent="-514350">
              <a:buFont typeface="Arial" charset="0"/>
              <a:buAutoNum type="alphaUcPeriod"/>
            </a:pPr>
            <a:r>
              <a:rPr lang="en-US" altLang="en-US" dirty="0" smtClean="0">
                <a:ea typeface="MS PGothic" charset="-128"/>
              </a:rPr>
              <a:t>the demand for hamburgers is more elastic than the demand for Kobe beef.</a:t>
            </a:r>
          </a:p>
          <a:p>
            <a:pPr marL="514350" indent="-514350">
              <a:buFont typeface="Arial" charset="0"/>
              <a:buAutoNum type="alphaUcPeriod"/>
            </a:pPr>
            <a:r>
              <a:rPr lang="en-US" altLang="en-US" dirty="0" smtClean="0">
                <a:ea typeface="MS PGothic" charset="-128"/>
              </a:rPr>
              <a:t>the demand for ice cream is more elastic than the demand for chocolate ice cream.</a:t>
            </a:r>
          </a:p>
          <a:p>
            <a:pPr marL="514350" indent="-514350">
              <a:buFont typeface="Arial" charset="0"/>
              <a:buAutoNum type="alphaUcPeriod"/>
            </a:pPr>
            <a:r>
              <a:rPr lang="en-US" altLang="en-US" dirty="0" smtClean="0">
                <a:ea typeface="MS PGothic" charset="-128"/>
              </a:rPr>
              <a:t>the demand for Coca-Cola is more elastic than the demand for soda.</a:t>
            </a:r>
          </a:p>
          <a:p>
            <a:pPr marL="514350" indent="-514350">
              <a:buFont typeface="Arial" charset="0"/>
              <a:buAutoNum type="alphaUcPeriod"/>
            </a:pPr>
            <a:r>
              <a:rPr lang="en-US" altLang="en-US" dirty="0" smtClean="0">
                <a:ea typeface="MS PGothic" charset="-128"/>
              </a:rPr>
              <a:t>the demand for gasoline is more elastic in the short-run than in the long-run.</a:t>
            </a:r>
            <a:endParaRPr lang="en-US" altLang="en-US" dirty="0">
              <a:ea typeface="MS PGothic" charset="-128"/>
            </a:endParaRPr>
          </a:p>
        </p:txBody>
      </p:sp>
      <p:pic>
        <p:nvPicPr>
          <p:cNvPr id="4" name="TPChart" descr="1EF576A8B96E460B9C5EEE11A0B9DEEDChart20170125220227139.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213360" y="3957320"/>
            <a:ext cx="304800" cy="3048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rmAutofit fontScale="90000"/>
          </a:bodyPr>
          <a:lstStyle/>
          <a:p>
            <a:r>
              <a:rPr lang="en-US" altLang="en-US" smtClean="0">
                <a:ea typeface="MS PGothic" charset="-128"/>
              </a:rPr>
              <a:t>If the price of yachts were to decrease by 10%, we would expect the number of yachts purchased to</a:t>
            </a:r>
            <a:endParaRPr lang="en-US" altLang="en-US">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increase by more than 10%.</a:t>
            </a:r>
          </a:p>
          <a:p>
            <a:pPr marL="514350" indent="-514350">
              <a:buFont typeface="Arial" charset="0"/>
              <a:buAutoNum type="alphaUcPeriod"/>
            </a:pPr>
            <a:r>
              <a:rPr lang="en-US" altLang="en-US" smtClean="0">
                <a:ea typeface="MS PGothic" charset="-128"/>
              </a:rPr>
              <a:t>increase by less than 10%.</a:t>
            </a:r>
          </a:p>
          <a:p>
            <a:pPr marL="514350" indent="-514350">
              <a:buFont typeface="Arial" charset="0"/>
              <a:buAutoNum type="alphaUcPeriod"/>
            </a:pPr>
            <a:r>
              <a:rPr lang="en-US" altLang="en-US" smtClean="0">
                <a:ea typeface="MS PGothic" charset="-128"/>
              </a:rPr>
              <a:t>remain the same.</a:t>
            </a:r>
          </a:p>
          <a:p>
            <a:pPr marL="514350" indent="-514350">
              <a:buFont typeface="Arial" charset="0"/>
              <a:buAutoNum type="alphaUcPeriod"/>
            </a:pPr>
            <a:r>
              <a:rPr lang="en-US" altLang="en-US" smtClean="0">
                <a:ea typeface="MS PGothic" charset="-128"/>
              </a:rPr>
              <a:t>decrease slightly.</a:t>
            </a:r>
            <a:endParaRPr lang="en-US" altLang="en-US" dirty="0">
              <a:ea typeface="MS PGothic" charset="-128"/>
            </a:endParaRPr>
          </a:p>
        </p:txBody>
      </p:sp>
      <p:pic>
        <p:nvPicPr>
          <p:cNvPr id="4" name="TPChart" descr="B1C0AD71228248B8A2E575397204B69AChart2017012522022917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71120" y="1806787"/>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p:cNvSpPr>
            <a:spLocks noGrp="1"/>
          </p:cNvSpPr>
          <p:nvPr>
            <p:ph type="title"/>
          </p:nvPr>
        </p:nvSpPr>
        <p:spPr/>
        <p:txBody>
          <a:bodyPr>
            <a:noAutofit/>
          </a:bodyPr>
          <a:lstStyle/>
          <a:p>
            <a:r>
              <a:rPr lang="en-US" altLang="en-US" sz="3200" dirty="0" smtClean="0">
                <a:ea typeface="MS PGothic" charset="-128"/>
              </a:rPr>
              <a:t>If the price elasticity of demand for beef is 1.6, then a 10% increase in the price of beef would be expected to result in a</a:t>
            </a:r>
            <a:endParaRPr lang="en-US" altLang="en-US" sz="3200" dirty="0">
              <a:ea typeface="MS PGothic" charset="-128"/>
            </a:endParaRPr>
          </a:p>
        </p:txBody>
      </p:sp>
      <p:sp>
        <p:nvSpPr>
          <p:cNvPr id="13314" name="TPAnswers"/>
          <p:cNvSpPr>
            <a:spLocks noGrp="1"/>
          </p:cNvSpPr>
          <p:nvPr>
            <p:ph idx="1"/>
            <p:custDataLst>
              <p:tags r:id="rId2"/>
            </p:custDataLst>
          </p:nvPr>
        </p:nvSpPr>
        <p:spPr>
          <a:xfrm>
            <a:off x="457200" y="1600200"/>
            <a:ext cx="4114800" cy="4525963"/>
          </a:xfrm>
        </p:spPr>
        <p:txBody>
          <a:bodyPr>
            <a:normAutofit/>
          </a:bodyPr>
          <a:lstStyle/>
          <a:p>
            <a:pPr marL="514350" indent="-514350">
              <a:buFont typeface="Arial" charset="0"/>
              <a:buAutoNum type="alphaUcPeriod"/>
            </a:pPr>
            <a:r>
              <a:rPr lang="en-US" altLang="en-US" smtClean="0">
                <a:ea typeface="MS PGothic" charset="-128"/>
              </a:rPr>
              <a:t>60% increase in quantity demanded.</a:t>
            </a:r>
          </a:p>
          <a:p>
            <a:pPr marL="514350" indent="-514350">
              <a:buFont typeface="Arial" charset="0"/>
              <a:buAutoNum type="alphaUcPeriod"/>
            </a:pPr>
            <a:r>
              <a:rPr lang="en-US" altLang="en-US" smtClean="0">
                <a:ea typeface="MS PGothic" charset="-128"/>
              </a:rPr>
              <a:t>60% decrease in quantity demanded.</a:t>
            </a:r>
          </a:p>
          <a:p>
            <a:pPr marL="514350" indent="-514350">
              <a:buFont typeface="Arial" charset="0"/>
              <a:buAutoNum type="alphaUcPeriod"/>
            </a:pPr>
            <a:r>
              <a:rPr lang="en-US" altLang="en-US" smtClean="0">
                <a:ea typeface="MS PGothic" charset="-128"/>
              </a:rPr>
              <a:t>16% increase in quantity demanded.</a:t>
            </a:r>
          </a:p>
          <a:p>
            <a:pPr marL="514350" indent="-514350">
              <a:buFont typeface="Arial" charset="0"/>
              <a:buAutoNum type="alphaUcPeriod"/>
            </a:pPr>
            <a:r>
              <a:rPr lang="en-US" altLang="en-US" smtClean="0">
                <a:ea typeface="MS PGothic" charset="-128"/>
              </a:rPr>
              <a:t>16% decrease in quantity demanded.</a:t>
            </a:r>
            <a:endParaRPr lang="en-US" altLang="en-US" dirty="0">
              <a:ea typeface="MS PGothic" charset="-128"/>
            </a:endParaRPr>
          </a:p>
        </p:txBody>
      </p:sp>
      <p:pic>
        <p:nvPicPr>
          <p:cNvPr id="4" name="TPChart" descr="BF52DF11F636408E84F70A92CA01A07BChart20170125220228160.png"/>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2" name="CAI1"/>
          <p:cNvSpPr/>
          <p:nvPr>
            <p:custDataLst>
              <p:tags r:id="rId4"/>
            </p:custDataLst>
          </p:nvPr>
        </p:nvSpPr>
        <p:spPr>
          <a:xfrm rot="10800000">
            <a:off x="71120" y="4927938"/>
            <a:ext cx="482600" cy="4826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9525"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5.3.2"/>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SLIDEGUID" val="E9B2C8759FD549FE9F41B56A9D44EAC4"/>
  <p:tag name="AUTOOPENPOLL" val="False"/>
  <p:tag name="TYPE" val="TrueFalse"/>
  <p:tag name="TPSLIDEBULLETSTYLE" val="2"/>
  <p:tag name="TPQUESTIONXML" val="&lt;?xml version=&quot;1.0&quot; encoding=&quot;UTF-8&quot; standalone=&quot;yes&quot;?&gt;&lt;questionlist&gt;&lt;properties&gt;&lt;guid&gt;D8DB41422D454A3DB7F51882843D283A&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9B2C8759FD549FE9F41B56A9D44EAC4&lt;/guid&gt;&lt;repollguid&gt;400D9428190149A289FDD1EABE6CC161&lt;/repollguid&gt;&lt;sourceid&gt;01A6FA2AAEE946ADB3108191F540E57D&lt;/sourceid&gt;&lt;questiontext&gt;A demand curve with a price elasticity of zero is a horizontal lin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A2AD02CE26674017A42EE69D702D444F&lt;/guid&gt;&lt;answertext&gt;True&lt;/answertext&gt;&lt;valuetype&gt;-1&lt;/valuetype&gt;&lt;/answer&gt;&lt;answer&gt;&lt;guid&gt;29D447F9D95846418B56DA802E2EE420&lt;/guid&gt;&lt;answertext&gt;False&lt;/answertext&gt;&lt;valuetype&gt;1&lt;/valuetype&gt;&lt;/answer&gt;&lt;/answers&gt;&lt;/multichoice&gt;&lt;/questions&gt;&lt;/questionlist&gt;"/>
  <p:tag name="LIVECHARTING" val="False"/>
  <p:tag name="CHARTTYPE" val="0"/>
  <p:tag name="CHARTDEFINEDCOLORS" val="3,6,10,45,32,50,13,4,9,55,1"/>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4.xml><?xml version="1.0" encoding="utf-8"?>
<p:tagLst xmlns:a="http://schemas.openxmlformats.org/drawingml/2006/main" xmlns:r="http://schemas.openxmlformats.org/officeDocument/2006/relationships" xmlns:p="http://schemas.openxmlformats.org/presentationml/2006/main">
  <p:tag name="SLIDEGUID" val="B1ABC66899EA4D5D815F6F675725C976"/>
  <p:tag name="AUTOOPENPOLL" val="False"/>
  <p:tag name="TYPE" val="TrueFalse"/>
  <p:tag name="TPSLIDEBULLETSTYLE" val="2"/>
  <p:tag name="TPQUESTIONXML" val="&lt;?xml version=&quot;1.0&quot; encoding=&quot;UTF-8&quot; standalone=&quot;yes&quot;?&gt;&lt;questionlist&gt;&lt;properties&gt;&lt;guid&gt;43BE386DF0BF453AB2DD8346909AFCB1&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1ABC66899EA4D5D815F6F675725C976&lt;/guid&gt;&lt;repollguid&gt;292D35878B8F4DC699FA90B1F9F12368&lt;/repollguid&gt;&lt;sourceid&gt;2CA6EA3321CF4753A1B46D6D70EBB43C&lt;/sourceid&gt;&lt;questiontext&gt;A vertical supply curve has a price elasticity of zero.&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980CF72382A54248AAEDE0D9877F60F6&lt;/guid&gt;&lt;answertext&gt;True&lt;/answertext&gt;&lt;valuetype&gt;1&lt;/valuetype&gt;&lt;/answer&gt;&lt;answer&gt;&lt;guid&gt;B240CBEFAAC8456D948969C4BA3967E7&lt;/guid&gt;&lt;answertext&gt;False&lt;/answertext&gt;&lt;valuetype&gt;-1&lt;/valuetype&gt;&lt;/answer&gt;&lt;/answers&gt;&lt;/multichoice&gt;&lt;/questions&gt;&lt;/questionlist&gt;"/>
  <p:tag name="LIVECHARTING" val="False"/>
  <p:tag name="CHARTTYPE" val="0"/>
  <p:tag name="CHARTDEFINEDCOLORS" val="3,6,10,45,32,50,13,4,9,55,1"/>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8.xml><?xml version="1.0" encoding="utf-8"?>
<p:tagLst xmlns:a="http://schemas.openxmlformats.org/drawingml/2006/main" xmlns:r="http://schemas.openxmlformats.org/officeDocument/2006/relationships" xmlns:p="http://schemas.openxmlformats.org/presentationml/2006/main">
  <p:tag name="SLIDEGUID" val="0BBF1366820E4FA48DF84128F805FCDD"/>
  <p:tag name="AUTOOPENPOLL" val="False"/>
  <p:tag name="TYPE" val="MultiChoiceSlide"/>
  <p:tag name="TPSLIDEBULLETSTYLE" val="2"/>
  <p:tag name="TPQUESTIONXML" val="&lt;?xml version=&quot;1.0&quot; encoding=&quot;UTF-8&quot; standalone=&quot;yes&quot;?&gt;&lt;questionlist&gt;&lt;properties&gt;&lt;guid&gt;7EAEFC5FC1514251886F2297152392C8&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0BBF1366820E4FA48DF84128F805FCDD&lt;/guid&gt;&lt;repollguid&gt;46B9253C759B40E3AE3014CC98EA281D&lt;/repollguid&gt;&lt;sourceid&gt;0E5BC404F01B4D3DB3124B125372743B&lt;/sourceid&gt;&lt;questiontext&gt;Which of the following goods would have the least elastic demand?&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E363CE08FAB4E00A8F272D9717F5CE2&lt;/guid&gt;&lt;answertext&gt;milk&lt;/answertext&gt;&lt;valuetype&gt;1&lt;/valuetype&gt;&lt;/answer&gt;&lt;answer&gt;&lt;guid&gt;D9A87B6C2D974C8D95DD307794F1B82E&lt;/guid&gt;&lt;answertext&gt;2% milk&lt;/answertext&gt;&lt;valuetype&gt;-1&lt;/valuetype&gt;&lt;/answer&gt;&lt;answer&gt;&lt;guid&gt;7A76153BFECD4EDEBEC69F2945B49F18&lt;/guid&gt;&lt;answertext&gt;chocolate milk&lt;/answertext&gt;&lt;valuetype&gt;-1&lt;/valuetype&gt;&lt;/answer&gt;&lt;answer&gt;&lt;guid&gt;90729CAA38164F338A4F1E85E95DDD96&lt;/guid&gt;&lt;answertext&gt;Because each example describes milk, the price elasticity of demand will be the same for each good.&lt;/answertext&gt;&lt;valuetype&gt;-1&lt;/valuetype&gt;&lt;/answer&gt;&lt;/answers&gt;&lt;/multichoice&gt;&lt;/questions&gt;&lt;/questionlist&gt;"/>
  <p:tag name="LIVECHARTING" val="False"/>
  <p:tag name="CHARTTYPE" val="0"/>
  <p:tag name="CHARTDEFINEDCOLORS" val="3,6,10,45,32,50,13,4,9,55,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92C0337B27554F998A98D918243860F8"/>
  <p:tag name="AUTOOPENPOLL" val="False"/>
  <p:tag name="TYPE" val="TrueFalse"/>
  <p:tag name="TPSLIDEBULLETSTYLE" val="2"/>
  <p:tag name="TPQUESTIONXML" val="&lt;?xml version=&quot;1.0&quot; encoding=&quot;UTF-8&quot; standalone=&quot;yes&quot;?&gt;&lt;questionlist&gt;&lt;properties&gt;&lt;guid&gt;A722D58DEFB44768BC74BE396A6FEBA5&lt;/guid&gt;&lt;date&gt;1/25/2017 10:02:2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2C0337B27554F998A98D918243860F8&lt;/guid&gt;&lt;repollguid&gt;498390779302435E8C82B27D503110BB&lt;/repollguid&gt;&lt;sourceid&gt;0D2BF7174C9B40A78154BB563975B748&lt;/sourceid&gt;&lt;questiontext&gt;The price elasticity of supply measures how much the quantity supplied of good X responds to changes in the price of good X.&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D4ADE2B048F0429BB3A0A0D453169EA9&lt;/guid&gt;&lt;answertext&gt;True&lt;/answertext&gt;&lt;valuetype&gt;1&lt;/valuetype&gt;&lt;/answer&gt;&lt;answer&gt;&lt;guid&gt;E1D3B61FCA4044F78404FB6BF8047A12&lt;/guid&gt;&lt;answertext&gt;False&lt;/answertext&gt;&lt;valuetype&gt;-1&lt;/valuetype&gt;&lt;/answer&gt;&lt;/answers&gt;&lt;/multichoice&gt;&lt;/questions&gt;&lt;/questionlist&gt;"/>
  <p:tag name="LIVECHARTING" val="False"/>
  <p:tag name="CHARTTYPE" val="0"/>
  <p:tag name="CHARTDEFINEDCOLORS" val="3,6,10,45,32,50,13,4,9,55,1"/>
</p:tagLst>
</file>

<file path=ppt/tags/tag2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SLIDEGUID" val="1EF576A8B96E460B9C5EEE11A0B9DEED"/>
  <p:tag name="AUTOOPENPOLL" val="False"/>
  <p:tag name="TYPE" val="MultiChoiceSlide"/>
  <p:tag name="TPSLIDEBULLETSTYLE" val="2"/>
  <p:tag name="TPQUESTIONXML" val="&lt;?xml version=&quot;1.0&quot; encoding=&quot;UTF-8&quot; standalone=&quot;yes&quot;?&gt;&lt;questionlist&gt;&lt;properties&gt;&lt;guid&gt;987B6BD6BEFA444C9BBECC3E12236982&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1EF576A8B96E460B9C5EEE11A0B9DEED&lt;/guid&gt;&lt;repollguid&gt;DC82A984896D4D6486D444A21540306E&lt;/repollguid&gt;&lt;sourceid&gt;6067FED06188467FA4AA59F737E77578&lt;/sourceid&gt;&lt;questiontext&gt;Which of the following statements is correct?&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3402119B421B443AB48BA29EF5436333&lt;/guid&gt;&lt;answertext&gt;the demand for hamburgers is more elastic than the demand for Kobe beef.&lt;/answertext&gt;&lt;valuetype&gt;-1&lt;/valuetype&gt;&lt;/answer&gt;&lt;answer&gt;&lt;guid&gt;A3462BFB10664D54B7FA29E66161BF64&lt;/guid&gt;&lt;answertext&gt;the demand for ice cream is more elastic than the demand for chocolate ice cream.&lt;/answertext&gt;&lt;valuetype&gt;-1&lt;/valuetype&gt;&lt;/answer&gt;&lt;answer&gt;&lt;guid&gt;642761F901D846BFBE725920A659328B&lt;/guid&gt;&lt;answertext&gt;the demand for Coca-Cola is more elastic than the demand for soda.&lt;/answertext&gt;&lt;valuetype&gt;1&lt;/valuetype&gt;&lt;/answer&gt;&lt;answer&gt;&lt;guid&gt;6B4EB48AAAAB4D5DA4B663D626BB2D86&lt;/guid&gt;&lt;answertext&gt;the demand for gasoline is more elastic in the short-run than in the long-run.&lt;/answertext&gt;&lt;valuetype&gt;-1&lt;/valuetype&gt;&lt;/answer&gt;&lt;/answers&gt;&lt;/multichoice&gt;&lt;/questions&gt;&lt;/questionlist&gt;"/>
  <p:tag name="LIVECHARTING" val="False"/>
  <p:tag name="CHARTTYPE" val="0"/>
  <p:tag name="CHARTDEFINEDCOLORS" val="3,6,10,45,32,50,13,4,9,55,1"/>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6.xml><?xml version="1.0" encoding="utf-8"?>
<p:tagLst xmlns:a="http://schemas.openxmlformats.org/drawingml/2006/main" xmlns:r="http://schemas.openxmlformats.org/officeDocument/2006/relationships" xmlns:p="http://schemas.openxmlformats.org/presentationml/2006/main">
  <p:tag name="SLIDEGUID" val="B1C0AD71228248B8A2E575397204B69A"/>
  <p:tag name="AUTOOPENPOLL" val="False"/>
  <p:tag name="TYPE" val="MultiChoiceSlide"/>
  <p:tag name="TPSLIDEBULLETSTYLE" val="2"/>
  <p:tag name="TPQUESTIONXML" val="&lt;?xml version=&quot;1.0&quot; encoding=&quot;UTF-8&quot; standalone=&quot;yes&quot;?&gt;&lt;questionlist&gt;&lt;properties&gt;&lt;guid&gt;16CEF4FB93EB45589A07B923A955B7D1&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1C0AD71228248B8A2E575397204B69A&lt;/guid&gt;&lt;repollguid&gt;4B0A180189EB4F5699C9CDDEEAEA0CCB&lt;/repollguid&gt;&lt;sourceid&gt;E8B39598B09A459B80E34CE5BF04889D&lt;/sourceid&gt;&lt;questiontext&gt;If the price of yachts were to decrease by 10%, we would expect the number of yachts purchased to&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5724F9D19D054061A6C655ECD43C58E9&lt;/guid&gt;&lt;answertext&gt;increase by more than 10%.&lt;/answertext&gt;&lt;valuetype&gt;1&lt;/valuetype&gt;&lt;/answer&gt;&lt;answer&gt;&lt;guid&gt;C1AA8B023997481FAA52A1AC919EF1D2&lt;/guid&gt;&lt;answertext&gt;increase by less than 10%.&lt;/answertext&gt;&lt;valuetype&gt;-1&lt;/valuetype&gt;&lt;/answer&gt;&lt;answer&gt;&lt;guid&gt;2E59B668F2D648F2B508967A41A01502&lt;/guid&gt;&lt;answertext&gt;remain the same.&lt;/answertext&gt;&lt;valuetype&gt;-1&lt;/valuetype&gt;&lt;/answer&gt;&lt;answer&gt;&lt;guid&gt;6ADE760CEF0C4061AA1C9685BA0738B4&lt;/guid&gt;&lt;answertext&gt;decrease slightly.&lt;/answertext&gt;&lt;valuetype&gt;-1&lt;/valuetype&gt;&lt;/answer&gt;&lt;/answers&gt;&lt;/multichoice&gt;&lt;/questions&gt;&lt;/questionlist&gt;"/>
  <p:tag name="LIVECHARTING" val="False"/>
  <p:tag name="CHARTTYPE" val="0"/>
  <p:tag name="CHARTDEFINEDCOLORS" val="3,6,10,45,32,50,13,4,9,55,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SLIDEGUID" val="BF52DF11F636408E84F70A92CA01A07B"/>
  <p:tag name="AUTOOPENPOLL" val="False"/>
  <p:tag name="TYPE" val="MultiChoiceSlide"/>
  <p:tag name="TPSLIDEBULLETSTYLE" val="2"/>
  <p:tag name="TPQUESTIONXML" val="&lt;?xml version=&quot;1.0&quot; encoding=&quot;UTF-8&quot; standalone=&quot;yes&quot;?&gt;&lt;questionlist&gt;&lt;properties&gt;&lt;guid&gt;567D819CA9E6402A891322D80BCB36F2&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F52DF11F636408E84F70A92CA01A07B&lt;/guid&gt;&lt;repollguid&gt;2E49092F760641C5942C8D35689DF266&lt;/repollguid&gt;&lt;sourceid&gt;66B13383A05D4CA6B365B395F76EBC43&lt;/sourceid&gt;&lt;questiontext&gt;If the price elasticity of demand for beef is 1.6, then a 10% increase in the price of beef would be expected to result in a&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73FD40861E842B08A86217FCA9D3F35&lt;/guid&gt;&lt;answertext&gt;60% increase in quantity demanded.&lt;/answertext&gt;&lt;valuetype&gt;-1&lt;/valuetype&gt;&lt;/answer&gt;&lt;answer&gt;&lt;guid&gt;47D93ACBF24E428B80B77622982E3D99&lt;/guid&gt;&lt;answertext&gt;60% decrease in quantity demanded.&lt;/answertext&gt;&lt;valuetype&gt;-1&lt;/valuetype&gt;&lt;/answer&gt;&lt;answer&gt;&lt;guid&gt;5FE4910858094096992807EDCA09EF90&lt;/guid&gt;&lt;answertext&gt;16% increase in quantity demanded.&lt;/answertext&gt;&lt;valuetype&gt;-1&lt;/valuetype&gt;&lt;/answer&gt;&lt;answer&gt;&lt;guid&gt;4939A55791754125A568966AE3DC1E13&lt;/guid&gt;&lt;answertext&gt;16% decrease in quantity demanded.&lt;/answertext&gt;&lt;valuetype&gt;1&lt;/valuetype&gt;&lt;/answer&gt;&lt;/answers&gt;&lt;/multichoice&gt;&lt;/questions&gt;&lt;/questionlist&gt;"/>
  <p:tag name="LIVECHARTING" val="False"/>
  <p:tag name="CHARTTYPE" val="0"/>
  <p:tag name="CHARTDEFINEDCOLORS" val="3,6,10,45,32,50,13,4,9,55,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4.xml><?xml version="1.0" encoding="utf-8"?>
<p:tagLst xmlns:a="http://schemas.openxmlformats.org/drawingml/2006/main" xmlns:r="http://schemas.openxmlformats.org/officeDocument/2006/relationships" xmlns:p="http://schemas.openxmlformats.org/presentationml/2006/main">
  <p:tag name="SLIDEGUID" val="6B39350AB3B94ED6998BD0C454AF716F"/>
  <p:tag name="AUTOOPENPOLL" val="False"/>
  <p:tag name="TYPE" val="MultiChoiceSlide"/>
  <p:tag name="TPSLIDEBULLETSTYLE" val="2"/>
  <p:tag name="TPQUESTIONXML" val="&lt;?xml version=&quot;1.0&quot; encoding=&quot;UTF-8&quot; standalone=&quot;yes&quot;?&gt;&lt;questionlist&gt;&lt;properties&gt;&lt;guid&gt;91FE2F7C4402441CA77ADD7B21006CFC&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B39350AB3B94ED6998BD0C454AF716F&lt;/guid&gt;&lt;repollguid&gt;28665F0D018D4061B20C6BDF06A8DD22&lt;/repollguid&gt;&lt;sourceid&gt;9D20227869AF450CB90B12E4CEA75063&lt;/sourceid&gt;&lt;questiontext&gt;Suppose the price of a Snickers bar is reduced from $1.65 to $1.35, and as a result the quantity demanded increases from 1,400 to 1,600. Using the midpoint method, the price elasticity of demand for Snickers in the given price range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AE71A816EBAE4F5B82FAB9BAB6755B5C&lt;/guid&gt;&lt;answertext&gt;2/15.&lt;/answertext&gt;&lt;valuetype&gt;-1&lt;/valuetype&gt;&lt;/answer&gt;&lt;answer&gt;&lt;guid&gt;159AE537A199479EB6F387972C917B28&lt;/guid&gt;&lt;answertext&gt;3/15.&lt;/answertext&gt;&lt;valuetype&gt;-1&lt;/valuetype&gt;&lt;/answer&gt;&lt;answer&gt;&lt;guid&gt;1599C23B37FC499BB6EDCA81133BBE44&lt;/guid&gt;&lt;answertext&gt;2/3.&lt;/answertext&gt;&lt;valuetype&gt;1&lt;/valuetype&gt;&lt;/answer&gt;&lt;answer&gt;&lt;guid&gt;1DEAC778660C4521863F8E3DBD4D3DDD&lt;/guid&gt;&lt;answertext&gt;3/2.&lt;/answertext&gt;&lt;valuetype&gt;-1&lt;/valuetype&gt;&lt;/answer&gt;&lt;/answers&gt;&lt;/multichoice&gt;&lt;/questions&gt;&lt;/questionlist&gt;"/>
  <p:tag name="LIVECHARTING" val="False"/>
  <p:tag name="CHARTTYPE" val="0"/>
  <p:tag name="CHARTDEFINEDCOLORS" val="3,6,10,45,32,50,13,4,9,55,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3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8.xml><?xml version="1.0" encoding="utf-8"?>
<p:tagLst xmlns:a="http://schemas.openxmlformats.org/drawingml/2006/main" xmlns:r="http://schemas.openxmlformats.org/officeDocument/2006/relationships" xmlns:p="http://schemas.openxmlformats.org/presentationml/2006/main">
  <p:tag name="SLIDEGUID" val="B53025BA57AE4DA2AB5F85005963ABF0"/>
  <p:tag name="AUTOOPENPOLL" val="False"/>
  <p:tag name="TYPE" val="MultiChoiceSlide"/>
  <p:tag name="TPSLIDEBULLETSTYLE" val="2"/>
  <p:tag name="TPQUESTIONXML" val="&lt;?xml version=&quot;1.0&quot; encoding=&quot;UTF-8&quot; standalone=&quot;yes&quot;?&gt;&lt;questionlist&gt;&lt;properties&gt;&lt;guid&gt;0DEA67B7BEA3468CB14B937AB228CDDD&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53025BA57AE4DA2AB5F85005963ABF0&lt;/guid&gt;&lt;repollguid&gt;81C4D24B01714AD1B4CB93FE69A05BD7&lt;/repollguid&gt;&lt;sourceid&gt;A9083058D9134286B9912002F51D993B&lt;/sourceid&gt;&lt;questiontext&gt;The athletic director of State U suggests that the university should reduce ticket prices to its football games in order to increase both attendance and revenue from ticket sales. Economic theory predicts that, for a price elastic demand, this price reduction would&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E3500DF9C904845A3CF0FBCEFBCBBBD&lt;/guid&gt;&lt;answertext&gt;have no effect on attendance and increase revenue.&lt;/answertext&gt;&lt;valuetype&gt;-1&lt;/valuetype&gt;&lt;/answer&gt;&lt;answer&gt;&lt;guid&gt;69F0740DF8F14AF2A1B864A5A8BFA8D0&lt;/guid&gt;&lt;answertext&gt;decrease attendance and increase revenue.&lt;/answertext&gt;&lt;valuetype&gt;-1&lt;/valuetype&gt;&lt;/answer&gt;&lt;answer&gt;&lt;guid&gt;84E0E8E70C8340579B37738A96FD0216&lt;/guid&gt;&lt;answertext&gt;increase attendance and increase revenue.&lt;/answertext&gt;&lt;valuetype&gt;1&lt;/valuetype&gt;&lt;/answer&gt;&lt;answer&gt;&lt;guid&gt;8E8BA6CDC45140838A4EA29DCF38C3A1&lt;/guid&gt;&lt;answertext&gt;increase attendance and decrease revenue.&lt;/answertext&gt;&lt;valuetype&gt;-1&lt;/valuetype&gt;&lt;/answer&gt;&lt;/answers&gt;&lt;/multichoice&gt;&lt;/questions&gt;&lt;/questionlist&gt;"/>
  <p:tag name="LIVECHARTING" val="False"/>
  <p:tag name="CHARTTYPE" val="0"/>
  <p:tag name="CHARTDEFINEDCOLORS" val="3,6,10,45,32,50,13,4,9,55,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2.xml><?xml version="1.0" encoding="utf-8"?>
<p:tagLst xmlns:a="http://schemas.openxmlformats.org/drawingml/2006/main" xmlns:r="http://schemas.openxmlformats.org/officeDocument/2006/relationships" xmlns:p="http://schemas.openxmlformats.org/presentationml/2006/main">
  <p:tag name="SLIDEGUID" val="B4881E62F14A46A29C509F9D91ED5747"/>
  <p:tag name="AUTOOPENPOLL" val="False"/>
  <p:tag name="TYPE" val="MultiChoiceSlide"/>
  <p:tag name="TPSLIDEBULLETSTYLE" val="2"/>
  <p:tag name="TPQUESTIONXML" val="&lt;?xml version=&quot;1.0&quot; encoding=&quot;UTF-8&quot; standalone=&quot;yes&quot;?&gt;&lt;questionlist&gt;&lt;properties&gt;&lt;guid&gt;3664C5285E714E5E8777F236B7EF7EF5&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4881E62F14A46A29C509F9D91ED5747&lt;/guid&gt;&lt;repollguid&gt;A49515E6E3114E4181B552ED8B1419CE&lt;/repollguid&gt;&lt;sourceid&gt;513D8584BD5840F6B92E765F04B62B74&lt;/sourceid&gt;&lt;questiontext&gt;The price elasticity of demand for gasoline has been estimated to be 0.2 for a 3-month time period.  During that time period, how will an increase in the supply of gasoline affect the total revenues of sellers of gasolin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66A16EA96B545BF9823DBAD7BE8D558&lt;/guid&gt;&lt;answertext&gt;Total revenues will rise.&lt;/answertext&gt;&lt;valuetype&gt;-1&lt;/valuetype&gt;&lt;/answer&gt;&lt;answer&gt;&lt;guid&gt;E068668080B448188ECB98524E1022A3&lt;/guid&gt;&lt;answertext&gt;Total revenues will fall.&lt;/answertext&gt;&lt;valuetype&gt;1&lt;/valuetype&gt;&lt;/answer&gt;&lt;answer&gt;&lt;guid&gt;81EF9BA59D58465797022D87B57BA280&lt;/guid&gt;&lt;answertext&gt;Total revenues will not change.&lt;/answertext&gt;&lt;valuetype&gt;-1&lt;/valuetype&gt;&lt;/answer&gt;&lt;answer&gt;&lt;guid&gt;E2CE5D5B73194C39908F25E7C0766028&lt;/guid&gt;&lt;answertext&gt;The effect on total revenue cannot be predicted.&lt;/answertext&gt;&lt;valuetype&gt;-1&lt;/valuetype&gt;&lt;/answer&gt;&lt;/answers&gt;&lt;/multichoice&gt;&lt;/questions&gt;&lt;/questionlist&gt;"/>
  <p:tag name="LIVECHARTING" val="False"/>
  <p:tag name="CHARTTYPE" val="0"/>
  <p:tag name="CHARTDEFINEDCOLORS" val="3,6,10,45,32,50,13,4,9,55,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Lst>
</file>

<file path=ppt/tags/tag4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6.xml><?xml version="1.0" encoding="utf-8"?>
<p:tagLst xmlns:a="http://schemas.openxmlformats.org/drawingml/2006/main" xmlns:r="http://schemas.openxmlformats.org/officeDocument/2006/relationships" xmlns:p="http://schemas.openxmlformats.org/presentationml/2006/main">
  <p:tag name="SLIDEGUID" val="E4CFA5C4A7E849A6932C9C986540ED65"/>
  <p:tag name="AUTOOPENPOLL" val="False"/>
  <p:tag name="TYPE" val="MultiChoiceSlide"/>
  <p:tag name="TPSLIDEBULLETSTYLE" val="2"/>
  <p:tag name="TPQUESTIONXML" val="&lt;?xml version=&quot;1.0&quot; encoding=&quot;UTF-8&quot; standalone=&quot;yes&quot;?&gt;&lt;questionlist&gt;&lt;properties&gt;&lt;guid&gt;C95AA43234F747C2ADC2A9BCEDF0B63F&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4CFA5C4A7E849A6932C9C986540ED65&lt;/guid&gt;&lt;repollguid&gt;8E0849179A434A7DB9DA0C9EFD63D121&lt;/repollguid&gt;&lt;sourceid&gt;DD7CE8D119864A8BB132ABC26FE8E756&lt;/sourceid&gt;&lt;questiontext&gt;Last year Ashley bought 6 pairs of shoes when her income was $40,000. This year her income is $50,000, and she purchased 10 pairs of shoes. Ashley’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3B21CF4D2014E75A670BA7E8059A42A&lt;/guid&gt;&lt;answertext&gt;income elasticity of shoes is positive.&lt;/answertext&gt;&lt;valuetype&gt;1&lt;/valuetype&gt;&lt;/answer&gt;&lt;answer&gt;&lt;guid&gt;931EA00713394737AF15374B2F8D7A16&lt;/guid&gt;&lt;answertext&gt;income elasticity of shoes is negative.&lt;/answertext&gt;&lt;valuetype&gt;-1&lt;/valuetype&gt;&lt;/answer&gt;&lt;answer&gt;&lt;guid&gt;508C2FEBDB2F4097AF72C9753A5A67AC&lt;/guid&gt;&lt;answertext&gt;price elasticity of demand for shoes is less than 1.&lt;/answertext&gt;&lt;valuetype&gt;-1&lt;/valuetype&gt;&lt;/answer&gt;&lt;answer&gt;&lt;guid&gt;5D7FFFF598814CA2AEBB2FEA101617DC&lt;/guid&gt;&lt;answertext&gt;Both a and c are correct.&lt;/answertext&gt;&lt;valuetype&gt;-1&lt;/valuetype&gt;&lt;/answer&gt;&lt;/answers&gt;&lt;/multichoice&gt;&lt;/questions&gt;&lt;/questionlist&gt;"/>
  <p:tag name="LIVECHARTING" val="False"/>
  <p:tag name="CHARTTYPE" val="0"/>
  <p:tag name="CHARTDEFINEDCOLORS" val="3,6,10,45,32,50,13,4,9,55,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Lst>
</file>

<file path=ppt/tags/tag4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4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0.xml><?xml version="1.0" encoding="utf-8"?>
<p:tagLst xmlns:a="http://schemas.openxmlformats.org/drawingml/2006/main" xmlns:r="http://schemas.openxmlformats.org/officeDocument/2006/relationships" xmlns:p="http://schemas.openxmlformats.org/presentationml/2006/main">
  <p:tag name="SLIDEGUID" val="BDA1CD02CACE4392A6215D12BB3AAD14"/>
  <p:tag name="AUTOOPENPOLL" val="False"/>
  <p:tag name="TYPE" val="MultiChoiceSlide"/>
  <p:tag name="TPSLIDEBULLETSTYLE" val="2"/>
  <p:tag name="TPQUESTIONXML" val="&lt;?xml version=&quot;1.0&quot; encoding=&quot;UTF-8&quot; standalone=&quot;yes&quot;?&gt;&lt;questionlist&gt;&lt;properties&gt;&lt;guid&gt;0CC8F6627C43406BBBC149EE2CE8D613&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DA1CD02CACE4392A6215D12BB3AAD14&lt;/guid&gt;&lt;repollguid&gt;0E389BA4440D4D84A0152CCF364C8D7B&lt;/repollguid&gt;&lt;sourceid&gt;04B7F33DA468437E99929CE8FDCFB7AF&lt;/sourceid&gt;&lt;questiontext&gt;The cross-price elasticity of demand between golf balls and golf clubs i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A61325A2BCB4146B517ED82DAB34DDA&lt;/guid&gt;&lt;answertext&gt;positive.&lt;/answertext&gt;&lt;valuetype&gt;-1&lt;/valuetype&gt;&lt;/answer&gt;&lt;answer&gt;&lt;guid&gt;E1D144FAED36449FB2EA35C8FE5BE0AC&lt;/guid&gt;&lt;answertext&gt;negative.&lt;/answertext&gt;&lt;valuetype&gt;1&lt;/valuetype&gt;&lt;/answer&gt;&lt;answer&gt;&lt;guid&gt;4941BE15497F487A901D7E41612F5405&lt;/guid&gt;&lt;answertext&gt;zero.&lt;/answertext&gt;&lt;valuetype&gt;-1&lt;/valuetype&gt;&lt;/answer&gt;&lt;answer&gt;&lt;guid&gt;878E01E5A6B148B9969CE57CB786554D&lt;/guid&gt;&lt;answertext&gt;one.&lt;/answertext&gt;&lt;valuetype&gt;-1&lt;/valuetype&gt;&lt;/answer&gt;&lt;/answers&gt;&lt;/multichoice&gt;&lt;/questions&gt;&lt;/questionlist&gt;"/>
  <p:tag name="LIVECHARTING" val="False"/>
  <p:tag name="CHARTTYPE" val="0"/>
  <p:tag name="CHARTDEFINEDCOLORS" val="3,6,10,45,32,50,13,4,9,55,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Lst>
</file>

<file path=ppt/tags/tag5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3.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4.xml><?xml version="1.0" encoding="utf-8"?>
<p:tagLst xmlns:a="http://schemas.openxmlformats.org/drawingml/2006/main" xmlns:r="http://schemas.openxmlformats.org/officeDocument/2006/relationships" xmlns:p="http://schemas.openxmlformats.org/presentationml/2006/main">
  <p:tag name="SLIDEGUID" val="940F2F44D8E34349947AE2706AF97647"/>
  <p:tag name="AUTOOPENPOLL" val="False"/>
  <p:tag name="TYPE" val="MultiChoiceSlide"/>
  <p:tag name="TPSLIDEBULLETSTYLE" val="2"/>
  <p:tag name="TPQUESTIONXML" val="&lt;?xml version=&quot;1.0&quot; encoding=&quot;UTF-8&quot; standalone=&quot;yes&quot;?&gt;&lt;questionlist&gt;&lt;properties&gt;&lt;guid&gt;0952D4E6A80A4B6A827D7078DDF78D8D&lt;/guid&gt;&lt;date&gt;1/25/2017 10:02:22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40F2F44D8E34349947AE2706AF97647&lt;/guid&gt;&lt;repollguid&gt;2D940732533444BE8EC7B4CEB8AAC852&lt;/repollguid&gt;&lt;sourceid&gt;8C8E4D41E48748E8B553ABE7AD78F407&lt;/sourceid&gt;&lt;questiontext&gt;A combination of great weather and beneficial scientific discoveries lead to a doubling of the per acre yield in cotton fields. Assume the demand for cotton is inelastic. Will the cotton farmers be better off?&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E3DA76332AEF4C1090B698DEC8DF2FCC&lt;/guid&gt;&lt;answertext&gt;Yes&lt;/answertext&gt;&lt;valuetype&gt;-1&lt;/valuetype&gt;&lt;/answer&gt;&lt;answer&gt;&lt;guid&gt;F3EA399F7E514B25BD1608670FDE5D8A&lt;/guid&gt;&lt;answertext&gt;No&lt;/answertext&gt;&lt;valuetype&gt;1&lt;/valuetype&gt;&lt;/answer&gt;&lt;/answers&gt;&lt;/multichoice&gt;&lt;/questions&gt;&lt;/questionlist&gt;"/>
  <p:tag name="LIVECHARTING" val="False"/>
  <p:tag name="CHARTTYPE" val="0"/>
  <p:tag name="CHARTDEFINEDCOLORS" val="3,6,10,45,32,50,13,4,9,55,1"/>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Lst>
</file>

<file path=ppt/tags/tag5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5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SLIDEGUID" val="9C786DCBD5154DA893B8124A99F969C5"/>
  <p:tag name="AUTOOPENPOLL" val="False"/>
  <p:tag name="TYPE" val="TrueFalse"/>
  <p:tag name="TPSLIDEBULLETSTYLE" val="2"/>
  <p:tag name="TPQUESTIONXML" val="&lt;?xml version=&quot;1.0&quot; encoding=&quot;UTF-8&quot; standalone=&quot;yes&quot;?&gt;&lt;questionlist&gt;&lt;properties&gt;&lt;guid&gt;E415C60DEC1A4330961C2F89F87A1A9F&lt;/guid&gt;&lt;date&gt;1/25/2017 10:02:21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C786DCBD5154DA893B8124A99F969C5&lt;/guid&gt;&lt;repollguid&gt;14639F0AD89146BD8B9BA9D6F6344C2C&lt;/repollguid&gt;&lt;sourceid&gt;1117665AE5DF4E858C5B33360218C821&lt;/sourceid&gt;&lt;questiontext&gt;If farmers become more productive in growing wheat, total revenue of wheat farmers will rise.&lt;/questiontext&gt;&lt;showresults&gt;True&lt;/showresults&gt;&lt;responsegrid&gt;0&lt;/responsegrid&gt;&lt;countdowntime&gt;30&lt;/countdowntime&gt;&lt;correctvalue&gt;1&lt;/correctvalue&gt;&lt;incorrectvalue&gt;0&lt;/incorrectvalue&gt;&lt;responselimit&gt;1&lt;/responselimit&gt;&lt;bulletstyle&gt;2&lt;/bulletstyle&gt;&lt;truefalse&gt;True&lt;/truefalse&gt;&lt;answers&gt;&lt;answer&gt;&lt;guid&gt;534B8CF5238240B68D267A8DF1CDF24B&lt;/guid&gt;&lt;answertext&gt;True&lt;/answertext&gt;&lt;valuetype&gt;-1&lt;/valuetype&gt;&lt;/answer&gt;&lt;answer&gt;&lt;guid&gt;C5C9A6C71B454BEA81330A2CE2963C10&lt;/guid&gt;&lt;answertext&gt;False&lt;/answertext&gt;&lt;valuetype&gt;1&lt;/valuetype&gt;&lt;/answer&gt;&lt;/answers&gt;&lt;/multichoice&gt;&lt;/questions&gt;&lt;/questionlist&gt;"/>
  <p:tag name="LIVECHARTING" val="False"/>
  <p:tag name="CHARTTYPE" val="0"/>
  <p:tag name="CHARTDEFINEDCOLORS" val="3,6,10,45,32,50,13,4,9,55,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1329</TotalTime>
  <Words>683</Words>
  <Application>Microsoft Macintosh PowerPoint</Application>
  <PresentationFormat>On-screen Show (4:3)</PresentationFormat>
  <Paragraphs>62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price elasticity of supply measures how much the quantity supplied of good X responds to changes in the price of good X.</vt:lpstr>
      <vt:lpstr>If farmers become more productive in growing wheat, total revenue of wheat farmers will rise.</vt:lpstr>
      <vt:lpstr>A demand curve with a price elasticity of zero is a horizontal line.</vt:lpstr>
      <vt:lpstr>A vertical supply curve has a price elasticity of zero.</vt:lpstr>
      <vt:lpstr>Which of the following goods would have the least elastic demand?</vt:lpstr>
      <vt:lpstr>Which of the following statements is correct?</vt:lpstr>
      <vt:lpstr>If the price of yachts were to decrease by 10%, we would expect the number of yachts purchased to</vt:lpstr>
      <vt:lpstr>If the price elasticity of demand for beef is 1.6, then a 10% increase in the price of beef would be expected to result in a</vt:lpstr>
      <vt:lpstr>Suppose the price of a Snickers bar is reduced from $1.65 to $1.35, and as a result the quantity demanded increases from 1,400 to 1,600. Using the midpoint method, the price elasticity of demand for Snickers in the given price range is</vt:lpstr>
      <vt:lpstr>The athletic director of State U suggests that the university should reduce ticket prices to its football games in order to increase both attendance and revenue from ticket sales. Economic theory predicts that, for a price elastic demand, this price reduction would</vt:lpstr>
      <vt:lpstr>The price elasticity of demand for gasoline has been estimated to be 0.2 for a 3-month time period.  During that time period, how will an increase in the supply of gasoline affect the total revenues of sellers of gasoline?</vt:lpstr>
      <vt:lpstr>Last year Ashley bought 6 pairs of shoes when her income was $40,000. This year her income is $50,000, and she purchased 10 pairs of shoes. Ashley’s</vt:lpstr>
      <vt:lpstr>The cross-price elasticity of demand between golf balls and golf clubs is</vt:lpstr>
      <vt:lpstr>A combination of great weather and beneficial scientific discoveries lead to a doubling of the per acre yield in cotton fields. Assume the demand for cotton is inelastic. Will the cotton farmers be better off?</vt:lpstr>
    </vt:vector>
  </TitlesOfParts>
  <Company>Viola Productions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price elasticity of supply measures how much the quantity supplied of good X responds to changes in the price of good X.</dc:title>
  <dc:creator>Ylonda Viola</dc:creator>
  <cp:lastModifiedBy>Ylonda Viola</cp:lastModifiedBy>
  <cp:revision>15</cp:revision>
  <dcterms:created xsi:type="dcterms:W3CDTF">2016-08-23T13:56:09Z</dcterms:created>
  <dcterms:modified xsi:type="dcterms:W3CDTF">2017-01-26T05:02:37Z</dcterms:modified>
</cp:coreProperties>
</file>